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20"/>
  </p:notesMasterIdLst>
  <p:sldIdLst>
    <p:sldId id="256" r:id="rId2"/>
    <p:sldId id="258"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68"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17"/>
    <p:restoredTop sz="94721"/>
  </p:normalViewPr>
  <p:slideViewPr>
    <p:cSldViewPr snapToGrid="0" snapToObjects="1">
      <p:cViewPr varScale="1">
        <p:scale>
          <a:sx n="107" d="100"/>
          <a:sy n="107" d="100"/>
        </p:scale>
        <p:origin x="2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EEA1A-181B-E346-B9C4-C0291D8E4DD3}" type="datetimeFigureOut">
              <a:rPr lang="ru-RU" smtClean="0"/>
              <a:t>22.12.2017</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84E00C-7272-F745-9F25-BD7849B13C74}" type="slidenum">
              <a:rPr lang="ru-RU" smtClean="0"/>
              <a:t>‹#›</a:t>
            </a:fld>
            <a:endParaRPr lang="ru-RU"/>
          </a:p>
        </p:txBody>
      </p:sp>
    </p:spTree>
    <p:extLst>
      <p:ext uri="{BB962C8B-B14F-4D97-AF65-F5344CB8AC3E}">
        <p14:creationId xmlns:p14="http://schemas.microsoft.com/office/powerpoint/2010/main" val="1609291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u="none" kern="1200" baseline="0" dirty="0" smtClean="0">
                <a:solidFill>
                  <a:schemeClr val="tx1"/>
                </a:solidFill>
                <a:latin typeface="+mn-lt"/>
                <a:ea typeface="+mn-ea"/>
                <a:cs typeface="+mn-cs"/>
              </a:rPr>
              <a:t>Hello everyone! We are teem </a:t>
            </a:r>
            <a:r>
              <a:rPr lang="en-US" sz="1200" u="none" kern="1200" baseline="0" dirty="0" err="1" smtClean="0">
                <a:solidFill>
                  <a:schemeClr val="tx1"/>
                </a:solidFill>
                <a:latin typeface="+mn-lt"/>
                <a:ea typeface="+mn-ea"/>
                <a:cs typeface="+mn-cs"/>
              </a:rPr>
              <a:t>TOPoprers</a:t>
            </a:r>
            <a:r>
              <a:rPr lang="en-US" sz="1200" u="none" kern="1200" baseline="0" dirty="0" smtClean="0">
                <a:solidFill>
                  <a:schemeClr val="tx1"/>
                </a:solidFill>
                <a:latin typeface="+mn-lt"/>
                <a:ea typeface="+mn-ea"/>
                <a:cs typeface="+mn-cs"/>
              </a:rPr>
              <a:t>. My name is Egor Nuzhin and my teammate is </a:t>
            </a:r>
            <a:r>
              <a:rPr lang="en-US" sz="1200" u="none" kern="1200" baseline="0" dirty="0" err="1" smtClean="0">
                <a:solidFill>
                  <a:schemeClr val="tx1"/>
                </a:solidFill>
                <a:latin typeface="+mn-lt"/>
                <a:ea typeface="+mn-ea"/>
                <a:cs typeface="+mn-cs"/>
              </a:rPr>
              <a:t>Iurii</a:t>
            </a:r>
            <a:r>
              <a:rPr lang="en-US" sz="1200" u="none" kern="1200" baseline="0" dirty="0" smtClean="0">
                <a:solidFill>
                  <a:schemeClr val="tx1"/>
                </a:solidFill>
                <a:latin typeface="+mn-lt"/>
                <a:ea typeface="+mn-ea"/>
                <a:cs typeface="+mn-cs"/>
              </a:rPr>
              <a:t> </a:t>
            </a:r>
            <a:r>
              <a:rPr lang="en-US" sz="1200" u="none" kern="1200" baseline="0" dirty="0" err="1" smtClean="0">
                <a:solidFill>
                  <a:schemeClr val="tx1"/>
                </a:solidFill>
                <a:latin typeface="+mn-lt"/>
                <a:ea typeface="+mn-ea"/>
                <a:cs typeface="+mn-cs"/>
              </a:rPr>
              <a:t>Minin</a:t>
            </a:r>
            <a:r>
              <a:rPr lang="en-US" sz="1200" u="none" kern="1200" baseline="0" dirty="0" smtClean="0">
                <a:solidFill>
                  <a:schemeClr val="tx1"/>
                </a:solidFill>
                <a:latin typeface="+mn-lt"/>
                <a:ea typeface="+mn-ea"/>
                <a:cs typeface="+mn-cs"/>
              </a:rPr>
              <a:t>. Unfortunately, Alexey </a:t>
            </a:r>
            <a:r>
              <a:rPr lang="en-US" sz="1200" u="none" kern="1200" baseline="0" dirty="0" err="1" smtClean="0">
                <a:solidFill>
                  <a:schemeClr val="tx1"/>
                </a:solidFill>
                <a:latin typeface="+mn-lt"/>
                <a:ea typeface="+mn-ea"/>
                <a:cs typeface="+mn-cs"/>
              </a:rPr>
              <a:t>Boyko</a:t>
            </a:r>
            <a:r>
              <a:rPr lang="en-US" sz="1200" u="none" kern="1200" baseline="0" dirty="0" smtClean="0">
                <a:solidFill>
                  <a:schemeClr val="tx1"/>
                </a:solidFill>
                <a:latin typeface="+mn-lt"/>
                <a:ea typeface="+mn-ea"/>
                <a:cs typeface="+mn-cs"/>
              </a:rPr>
              <a:t> </a:t>
            </a:r>
            <a:r>
              <a:rPr lang="en-US" sz="1200" u="none" kern="1200" baseline="0" dirty="0" err="1" smtClean="0">
                <a:solidFill>
                  <a:schemeClr val="tx1"/>
                </a:solidFill>
                <a:latin typeface="+mn-lt"/>
                <a:ea typeface="+mn-ea"/>
                <a:cs typeface="+mn-cs"/>
              </a:rPr>
              <a:t>coudn’t</a:t>
            </a:r>
            <a:r>
              <a:rPr lang="en-US" sz="1200" u="none" kern="1200" baseline="0" dirty="0" smtClean="0">
                <a:solidFill>
                  <a:schemeClr val="tx1"/>
                </a:solidFill>
                <a:latin typeface="+mn-lt"/>
                <a:ea typeface="+mn-ea"/>
                <a:cs typeface="+mn-cs"/>
              </a:rPr>
              <a:t> come (he is in the class).  Our project topic is inverse design of 2d wave devices with optimization.</a:t>
            </a:r>
            <a:endParaRPr lang="ru-RU" dirty="0"/>
          </a:p>
        </p:txBody>
      </p:sp>
      <p:sp>
        <p:nvSpPr>
          <p:cNvPr id="4" name="Номер слайда 3"/>
          <p:cNvSpPr>
            <a:spLocks noGrp="1"/>
          </p:cNvSpPr>
          <p:nvPr>
            <p:ph type="sldNum" sz="quarter" idx="10"/>
          </p:nvPr>
        </p:nvSpPr>
        <p:spPr/>
        <p:txBody>
          <a:bodyPr/>
          <a:lstStyle/>
          <a:p>
            <a:fld id="{D084E00C-7272-F745-9F25-BD7849B13C74}" type="slidenum">
              <a:rPr lang="ru-RU" smtClean="0"/>
              <a:t>1</a:t>
            </a:fld>
            <a:endParaRPr lang="ru-RU"/>
          </a:p>
        </p:txBody>
      </p:sp>
    </p:spTree>
    <p:extLst>
      <p:ext uri="{BB962C8B-B14F-4D97-AF65-F5344CB8AC3E}">
        <p14:creationId xmlns:p14="http://schemas.microsoft.com/office/powerpoint/2010/main" val="195093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u="none" kern="1200" baseline="0" dirty="0" smtClean="0">
                <a:solidFill>
                  <a:schemeClr val="tx1"/>
                </a:solidFill>
                <a:latin typeface="+mn-lt"/>
                <a:ea typeface="+mn-ea"/>
                <a:cs typeface="+mn-cs"/>
              </a:rPr>
              <a:t>Problem, that we solved, it is : Modeling and Representation of interaction of electromagnetic waves in conducting medium, And Topological optimization of material for wave based devices</a:t>
            </a:r>
            <a:endParaRPr lang="ru-RU" dirty="0"/>
          </a:p>
        </p:txBody>
      </p:sp>
      <p:sp>
        <p:nvSpPr>
          <p:cNvPr id="4" name="Номер слайда 3"/>
          <p:cNvSpPr>
            <a:spLocks noGrp="1"/>
          </p:cNvSpPr>
          <p:nvPr>
            <p:ph type="sldNum" sz="quarter" idx="10"/>
          </p:nvPr>
        </p:nvSpPr>
        <p:spPr/>
        <p:txBody>
          <a:bodyPr/>
          <a:lstStyle/>
          <a:p>
            <a:fld id="{D084E00C-7272-F745-9F25-BD7849B13C74}" type="slidenum">
              <a:rPr lang="ru-RU" smtClean="0"/>
              <a:t>2</a:t>
            </a:fld>
            <a:endParaRPr lang="ru-RU"/>
          </a:p>
        </p:txBody>
      </p:sp>
    </p:spTree>
    <p:extLst>
      <p:ext uri="{BB962C8B-B14F-4D97-AF65-F5344CB8AC3E}">
        <p14:creationId xmlns:p14="http://schemas.microsoft.com/office/powerpoint/2010/main" val="1635383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u="none" kern="1200" baseline="0" dirty="0" smtClean="0">
                <a:solidFill>
                  <a:schemeClr val="tx1"/>
                </a:solidFill>
                <a:latin typeface="+mn-lt"/>
                <a:ea typeface="+mn-ea"/>
                <a:cs typeface="+mn-cs"/>
              </a:rPr>
              <a:t>Actually, this problem solved Numerically, since to compute field analytically for complex forms is very hard</a:t>
            </a:r>
            <a:endParaRPr lang="ru-RU" dirty="0"/>
          </a:p>
        </p:txBody>
      </p:sp>
      <p:sp>
        <p:nvSpPr>
          <p:cNvPr id="4" name="Номер слайда 3"/>
          <p:cNvSpPr>
            <a:spLocks noGrp="1"/>
          </p:cNvSpPr>
          <p:nvPr>
            <p:ph type="sldNum" sz="quarter" idx="10"/>
          </p:nvPr>
        </p:nvSpPr>
        <p:spPr/>
        <p:txBody>
          <a:bodyPr/>
          <a:lstStyle/>
          <a:p>
            <a:fld id="{D084E00C-7272-F745-9F25-BD7849B13C74}" type="slidenum">
              <a:rPr lang="ru-RU" smtClean="0"/>
              <a:t>3</a:t>
            </a:fld>
            <a:endParaRPr lang="ru-RU"/>
          </a:p>
        </p:txBody>
      </p:sp>
    </p:spTree>
    <p:extLst>
      <p:ext uri="{BB962C8B-B14F-4D97-AF65-F5344CB8AC3E}">
        <p14:creationId xmlns:p14="http://schemas.microsoft.com/office/powerpoint/2010/main" val="24076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u="none" kern="1200" baseline="0" dirty="0" smtClean="0">
                <a:solidFill>
                  <a:schemeClr val="tx1"/>
                </a:solidFill>
                <a:latin typeface="+mn-lt"/>
                <a:ea typeface="+mn-ea"/>
                <a:cs typeface="+mn-cs"/>
              </a:rPr>
              <a:t>Our work may be interested for physics based studying  (when we can see or may be touch field by hand). Radio phoenix is also important area, where such research are often used. And most important sub topic is topological optimization of size and performance of photonics devices. Such companies like HUAWEI, CISCO, INTEL, SAMSUNG, IBM preform such studies intensively,</a:t>
            </a:r>
            <a:endParaRPr lang="ru-RU" dirty="0"/>
          </a:p>
        </p:txBody>
      </p:sp>
      <p:sp>
        <p:nvSpPr>
          <p:cNvPr id="4" name="Номер слайда 3"/>
          <p:cNvSpPr>
            <a:spLocks noGrp="1"/>
          </p:cNvSpPr>
          <p:nvPr>
            <p:ph type="sldNum" sz="quarter" idx="10"/>
          </p:nvPr>
        </p:nvSpPr>
        <p:spPr/>
        <p:txBody>
          <a:bodyPr/>
          <a:lstStyle/>
          <a:p>
            <a:fld id="{D084E00C-7272-F745-9F25-BD7849B13C74}" type="slidenum">
              <a:rPr lang="ru-RU" smtClean="0"/>
              <a:t>4</a:t>
            </a:fld>
            <a:endParaRPr lang="ru-RU"/>
          </a:p>
        </p:txBody>
      </p:sp>
    </p:spTree>
    <p:extLst>
      <p:ext uri="{BB962C8B-B14F-4D97-AF65-F5344CB8AC3E}">
        <p14:creationId xmlns:p14="http://schemas.microsoft.com/office/powerpoint/2010/main" val="685407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u="none" kern="1200" baseline="0" dirty="0" smtClean="0">
                <a:solidFill>
                  <a:schemeClr val="tx1"/>
                </a:solidFill>
                <a:latin typeface="+mn-lt"/>
                <a:ea typeface="+mn-ea"/>
                <a:cs typeface="+mn-cs"/>
              </a:rPr>
              <a:t>Our project is based on the following integral equation. This formula represent real field E in some area with permittivity distribution e, if in a vacuum it was represented by F</a:t>
            </a:r>
            <a:endParaRPr lang="ru-RU" dirty="0"/>
          </a:p>
        </p:txBody>
      </p:sp>
      <p:sp>
        <p:nvSpPr>
          <p:cNvPr id="4" name="Номер слайда 3"/>
          <p:cNvSpPr>
            <a:spLocks noGrp="1"/>
          </p:cNvSpPr>
          <p:nvPr>
            <p:ph type="sldNum" sz="quarter" idx="10"/>
          </p:nvPr>
        </p:nvSpPr>
        <p:spPr/>
        <p:txBody>
          <a:bodyPr/>
          <a:lstStyle/>
          <a:p>
            <a:fld id="{D084E00C-7272-F745-9F25-BD7849B13C74}" type="slidenum">
              <a:rPr lang="ru-RU" smtClean="0"/>
              <a:t>5</a:t>
            </a:fld>
            <a:endParaRPr lang="ru-RU"/>
          </a:p>
        </p:txBody>
      </p:sp>
    </p:spTree>
    <p:extLst>
      <p:ext uri="{BB962C8B-B14F-4D97-AF65-F5344CB8AC3E}">
        <p14:creationId xmlns:p14="http://schemas.microsoft.com/office/powerpoint/2010/main" val="547771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u="none" kern="1200" baseline="0" dirty="0" smtClean="0">
                <a:solidFill>
                  <a:schemeClr val="tx1"/>
                </a:solidFill>
                <a:latin typeface="+mn-lt"/>
                <a:ea typeface="+mn-ea"/>
                <a:cs typeface="+mn-cs"/>
              </a:rPr>
              <a:t>This system may be discretized and, in our partition case for constant epsilon and arbitrary mask, expressed in the following </a:t>
            </a:r>
            <a:r>
              <a:rPr lang="en-US" sz="1200" u="none" kern="1200" baseline="0" dirty="0" err="1" smtClean="0">
                <a:solidFill>
                  <a:schemeClr val="tx1"/>
                </a:solidFill>
                <a:latin typeface="+mn-lt"/>
                <a:ea typeface="+mn-ea"/>
                <a:cs typeface="+mn-cs"/>
              </a:rPr>
              <a:t>vectorized</a:t>
            </a:r>
            <a:r>
              <a:rPr lang="en-US" sz="1200" u="none" kern="1200" baseline="0" dirty="0" smtClean="0">
                <a:solidFill>
                  <a:schemeClr val="tx1"/>
                </a:solidFill>
                <a:latin typeface="+mn-lt"/>
                <a:ea typeface="+mn-ea"/>
                <a:cs typeface="+mn-cs"/>
              </a:rPr>
              <a:t> format.</a:t>
            </a:r>
            <a:endParaRPr lang="ru-RU" dirty="0"/>
          </a:p>
        </p:txBody>
      </p:sp>
      <p:sp>
        <p:nvSpPr>
          <p:cNvPr id="4" name="Номер слайда 3"/>
          <p:cNvSpPr>
            <a:spLocks noGrp="1"/>
          </p:cNvSpPr>
          <p:nvPr>
            <p:ph type="sldNum" sz="quarter" idx="10"/>
          </p:nvPr>
        </p:nvSpPr>
        <p:spPr/>
        <p:txBody>
          <a:bodyPr/>
          <a:lstStyle/>
          <a:p>
            <a:fld id="{D084E00C-7272-F745-9F25-BD7849B13C74}" type="slidenum">
              <a:rPr lang="ru-RU" smtClean="0"/>
              <a:t>6</a:t>
            </a:fld>
            <a:endParaRPr lang="ru-RU"/>
          </a:p>
        </p:txBody>
      </p:sp>
    </p:spTree>
    <p:extLst>
      <p:ext uri="{BB962C8B-B14F-4D97-AF65-F5344CB8AC3E}">
        <p14:creationId xmlns:p14="http://schemas.microsoft.com/office/powerpoint/2010/main" val="137827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u="none" kern="1200" baseline="0" dirty="0" smtClean="0">
                <a:solidFill>
                  <a:schemeClr val="tx1"/>
                </a:solidFill>
                <a:latin typeface="+mn-lt"/>
                <a:ea typeface="+mn-ea"/>
                <a:cs typeface="+mn-cs"/>
              </a:rPr>
              <a:t>Now we can formulate optimization problem, We want to maximize power of electromagnetic wave in some point. This problem is discrete, so o solve it using continuous optimize we need to relax it.</a:t>
            </a:r>
            <a:endParaRPr lang="ru-RU" dirty="0"/>
          </a:p>
        </p:txBody>
      </p:sp>
      <p:sp>
        <p:nvSpPr>
          <p:cNvPr id="4" name="Номер слайда 3"/>
          <p:cNvSpPr>
            <a:spLocks noGrp="1"/>
          </p:cNvSpPr>
          <p:nvPr>
            <p:ph type="sldNum" sz="quarter" idx="10"/>
          </p:nvPr>
        </p:nvSpPr>
        <p:spPr/>
        <p:txBody>
          <a:bodyPr/>
          <a:lstStyle/>
          <a:p>
            <a:fld id="{D084E00C-7272-F745-9F25-BD7849B13C74}" type="slidenum">
              <a:rPr lang="ru-RU" smtClean="0"/>
              <a:t>7</a:t>
            </a:fld>
            <a:endParaRPr lang="ru-RU"/>
          </a:p>
        </p:txBody>
      </p:sp>
    </p:spTree>
    <p:extLst>
      <p:ext uri="{BB962C8B-B14F-4D97-AF65-F5344CB8AC3E}">
        <p14:creationId xmlns:p14="http://schemas.microsoft.com/office/powerpoint/2010/main" val="1483387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u="none" kern="1200" baseline="0" dirty="0" smtClean="0">
                <a:solidFill>
                  <a:schemeClr val="tx1"/>
                </a:solidFill>
                <a:latin typeface="+mn-lt"/>
                <a:ea typeface="+mn-ea"/>
                <a:cs typeface="+mn-cs"/>
              </a:rPr>
              <a:t>Penalized optimization problem represented on the slide.</a:t>
            </a:r>
            <a:endParaRPr lang="ru-RU" dirty="0"/>
          </a:p>
        </p:txBody>
      </p:sp>
      <p:sp>
        <p:nvSpPr>
          <p:cNvPr id="4" name="Номер слайда 3"/>
          <p:cNvSpPr>
            <a:spLocks noGrp="1"/>
          </p:cNvSpPr>
          <p:nvPr>
            <p:ph type="sldNum" sz="quarter" idx="10"/>
          </p:nvPr>
        </p:nvSpPr>
        <p:spPr/>
        <p:txBody>
          <a:bodyPr/>
          <a:lstStyle/>
          <a:p>
            <a:fld id="{D084E00C-7272-F745-9F25-BD7849B13C74}" type="slidenum">
              <a:rPr lang="ru-RU" smtClean="0"/>
              <a:t>8</a:t>
            </a:fld>
            <a:endParaRPr lang="ru-RU"/>
          </a:p>
        </p:txBody>
      </p:sp>
    </p:spTree>
    <p:extLst>
      <p:ext uri="{BB962C8B-B14F-4D97-AF65-F5344CB8AC3E}">
        <p14:creationId xmlns:p14="http://schemas.microsoft.com/office/powerpoint/2010/main" val="1155819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u="none" kern="1200" baseline="0" dirty="0" smtClean="0">
                <a:solidFill>
                  <a:schemeClr val="tx1"/>
                </a:solidFill>
                <a:latin typeface="+mn-lt"/>
                <a:ea typeface="+mn-ea"/>
                <a:cs typeface="+mn-cs"/>
              </a:rPr>
              <a:t>And </a:t>
            </a:r>
            <a:r>
              <a:rPr lang="en-US" sz="1200" u="none" kern="1200" baseline="0" dirty="0" err="1" smtClean="0">
                <a:solidFill>
                  <a:schemeClr val="tx1"/>
                </a:solidFill>
                <a:latin typeface="+mn-lt"/>
                <a:ea typeface="+mn-ea"/>
                <a:cs typeface="+mn-cs"/>
              </a:rPr>
              <a:t>finaly</a:t>
            </a:r>
            <a:r>
              <a:rPr lang="en-US" sz="1200" u="none" kern="1200" baseline="0" dirty="0" smtClean="0">
                <a:solidFill>
                  <a:schemeClr val="tx1"/>
                </a:solidFill>
                <a:latin typeface="+mn-lt"/>
                <a:ea typeface="+mn-ea"/>
                <a:cs typeface="+mn-cs"/>
              </a:rPr>
              <a:t>, to solve this problem fast we have coupled Jacobian</a:t>
            </a:r>
            <a:endParaRPr lang="ru-RU" dirty="0"/>
          </a:p>
        </p:txBody>
      </p:sp>
      <p:sp>
        <p:nvSpPr>
          <p:cNvPr id="4" name="Номер слайда 3"/>
          <p:cNvSpPr>
            <a:spLocks noGrp="1"/>
          </p:cNvSpPr>
          <p:nvPr>
            <p:ph type="sldNum" sz="quarter" idx="10"/>
          </p:nvPr>
        </p:nvSpPr>
        <p:spPr/>
        <p:txBody>
          <a:bodyPr/>
          <a:lstStyle/>
          <a:p>
            <a:fld id="{D084E00C-7272-F745-9F25-BD7849B13C74}" type="slidenum">
              <a:rPr lang="ru-RU" smtClean="0"/>
              <a:t>9</a:t>
            </a:fld>
            <a:endParaRPr lang="ru-RU"/>
          </a:p>
        </p:txBody>
      </p:sp>
    </p:spTree>
    <p:extLst>
      <p:ext uri="{BB962C8B-B14F-4D97-AF65-F5344CB8AC3E}">
        <p14:creationId xmlns:p14="http://schemas.microsoft.com/office/powerpoint/2010/main" val="1863354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12/22/17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12/22/17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12/22/17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12/22/17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smtClean="0"/>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08A7C6C-0F39-4D70-8E8D-FE5B9C95FA73}" type="datetimeFigureOut">
              <a:rPr lang="en-US" dirty="0"/>
              <a:t>12/22/17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12/22/17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smtClean="0"/>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12/22/17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12/22/17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12/22/17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smtClean="0"/>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F53789A-C914-4DB1-8815-80B5EC7335C5}" type="datetimeFigureOut">
              <a:rPr lang="en-US" dirty="0"/>
              <a:t>12/22/17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Чтобы добавить рисунок, перетащите его в заполнитель или щелкните значок</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5E6440AA-91A0-436F-8FDB-C0F939DCAE21}" type="datetimeFigureOut">
              <a:rPr lang="en-US" dirty="0"/>
              <a:t>12/22/17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12/22/17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 Id="rId3" Type="http://schemas.openxmlformats.org/officeDocument/2006/relationships/image" Target="../media/image2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 Id="rId3" Type="http://schemas.openxmlformats.org/officeDocument/2006/relationships/image" Target="../media/image28.tiff"/></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err="1"/>
              <a:t>Inverse</a:t>
            </a:r>
            <a:r>
              <a:rPr lang="ru-RU" dirty="0"/>
              <a:t> </a:t>
            </a:r>
            <a:r>
              <a:rPr lang="ru-RU" dirty="0" err="1"/>
              <a:t>design</a:t>
            </a:r>
            <a:r>
              <a:rPr lang="ru-RU" dirty="0"/>
              <a:t> </a:t>
            </a:r>
            <a:r>
              <a:rPr lang="ru-RU" dirty="0" err="1"/>
              <a:t>of</a:t>
            </a:r>
            <a:r>
              <a:rPr lang="ru-RU" dirty="0"/>
              <a:t> 2D </a:t>
            </a:r>
            <a:r>
              <a:rPr lang="ru-RU" dirty="0" err="1"/>
              <a:t>wave</a:t>
            </a:r>
            <a:r>
              <a:rPr lang="ru-RU" dirty="0"/>
              <a:t> </a:t>
            </a:r>
            <a:r>
              <a:rPr lang="ru-RU" dirty="0" err="1"/>
              <a:t>devices</a:t>
            </a:r>
            <a:r>
              <a:rPr lang="ru-RU" dirty="0"/>
              <a:t> </a:t>
            </a:r>
            <a:r>
              <a:rPr lang="ru-RU" dirty="0" err="1"/>
              <a:t>with</a:t>
            </a:r>
            <a:r>
              <a:rPr lang="ru-RU" dirty="0"/>
              <a:t> </a:t>
            </a:r>
            <a:r>
              <a:rPr lang="ru-RU" dirty="0" err="1"/>
              <a:t>optimization</a:t>
            </a:r>
            <a:r>
              <a:rPr lang="ru-RU" dirty="0"/>
              <a:t> </a:t>
            </a:r>
          </a:p>
        </p:txBody>
      </p:sp>
      <p:sp>
        <p:nvSpPr>
          <p:cNvPr id="3" name="Подзаголовок 2"/>
          <p:cNvSpPr>
            <a:spLocks noGrp="1"/>
          </p:cNvSpPr>
          <p:nvPr>
            <p:ph type="subTitle" idx="1"/>
          </p:nvPr>
        </p:nvSpPr>
        <p:spPr/>
        <p:txBody>
          <a:bodyPr/>
          <a:lstStyle/>
          <a:p>
            <a:r>
              <a:rPr lang="en-US" dirty="0" smtClean="0"/>
              <a:t>Egor Nuzhin, I</a:t>
            </a:r>
            <a:r>
              <a:rPr lang="ru-RU" dirty="0" err="1" smtClean="0"/>
              <a:t>uri</a:t>
            </a:r>
            <a:r>
              <a:rPr lang="en-US" dirty="0" err="1" smtClean="0"/>
              <a:t>i</a:t>
            </a:r>
            <a:r>
              <a:rPr lang="ru-RU" dirty="0" smtClean="0"/>
              <a:t> </a:t>
            </a:r>
            <a:r>
              <a:rPr lang="ru-RU" dirty="0" err="1"/>
              <a:t>Minin</a:t>
            </a:r>
            <a:r>
              <a:rPr lang="ru-RU" dirty="0"/>
              <a:t>, </a:t>
            </a:r>
            <a:r>
              <a:rPr lang="ru-RU" dirty="0" smtClean="0"/>
              <a:t>, </a:t>
            </a:r>
            <a:r>
              <a:rPr lang="ru-RU" dirty="0" err="1"/>
              <a:t>Alexey</a:t>
            </a:r>
            <a:r>
              <a:rPr lang="ru-RU" dirty="0"/>
              <a:t> </a:t>
            </a:r>
            <a:r>
              <a:rPr lang="ru-RU" dirty="0" err="1"/>
              <a:t>Boyko</a:t>
            </a:r>
            <a:r>
              <a:rPr lang="ru-RU" dirty="0"/>
              <a:t> </a:t>
            </a:r>
          </a:p>
        </p:txBody>
      </p:sp>
    </p:spTree>
    <p:extLst>
      <p:ext uri="{BB962C8B-B14F-4D97-AF65-F5344CB8AC3E}">
        <p14:creationId xmlns:p14="http://schemas.microsoft.com/office/powerpoint/2010/main" val="7649872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FFT </a:t>
            </a:r>
            <a:r>
              <a:rPr lang="en-US" dirty="0" err="1" smtClean="0"/>
              <a:t>matvec</a:t>
            </a:r>
            <a:r>
              <a:rPr lang="en-US" dirty="0"/>
              <a:t> </a:t>
            </a:r>
            <a:r>
              <a:rPr lang="en-US" dirty="0" smtClean="0"/>
              <a:t>for G product</a:t>
            </a:r>
            <a:endParaRPr lang="ru-RU" dirty="0"/>
          </a:p>
        </p:txBody>
      </p:sp>
      <p:sp>
        <p:nvSpPr>
          <p:cNvPr id="3" name="Объект 2"/>
          <p:cNvSpPr>
            <a:spLocks noGrp="1"/>
          </p:cNvSpPr>
          <p:nvPr>
            <p:ph idx="1"/>
          </p:nvPr>
        </p:nvSpPr>
        <p:spPr>
          <a:xfrm>
            <a:off x="1261872" y="1691322"/>
            <a:ext cx="8595360" cy="4351337"/>
          </a:xfrm>
        </p:spPr>
        <p:txBody>
          <a:bodyPr>
            <a:normAutofit/>
          </a:bodyPr>
          <a:lstStyle/>
          <a:p>
            <a:r>
              <a:rPr lang="en-US" sz="2800" dirty="0" smtClean="0"/>
              <a:t>Size G is n</a:t>
            </a:r>
            <a:r>
              <a:rPr lang="en-US" sz="2800" baseline="30000" dirty="0" smtClean="0"/>
              <a:t>2 </a:t>
            </a:r>
            <a:r>
              <a:rPr lang="en-US" sz="2800" dirty="0" smtClean="0"/>
              <a:t>x n</a:t>
            </a:r>
            <a:r>
              <a:rPr lang="en-US" sz="2800" baseline="30000" dirty="0" smtClean="0"/>
              <a:t>2</a:t>
            </a:r>
            <a:r>
              <a:rPr lang="en-US" sz="2800" dirty="0" smtClean="0"/>
              <a:t>!</a:t>
            </a:r>
          </a:p>
          <a:p>
            <a:r>
              <a:rPr lang="en-US" sz="2800" dirty="0" smtClean="0"/>
              <a:t>But since G is </a:t>
            </a:r>
            <a:r>
              <a:rPr lang="en-US" sz="2800" dirty="0" err="1" smtClean="0"/>
              <a:t>toeplitz</a:t>
            </a:r>
            <a:r>
              <a:rPr lang="en-US" sz="2800" dirty="0" smtClean="0"/>
              <a:t> matrix we can use fast FFT </a:t>
            </a:r>
            <a:r>
              <a:rPr lang="en-US" sz="2800" dirty="0" err="1" smtClean="0"/>
              <a:t>matvec</a:t>
            </a:r>
            <a:endParaRPr lang="en-US" sz="2800" dirty="0" smtClean="0"/>
          </a:p>
          <a:p>
            <a:r>
              <a:rPr lang="en-US" sz="2800" dirty="0" smtClean="0"/>
              <a:t>We don’t store full matrix </a:t>
            </a:r>
            <a:r>
              <a:rPr lang="en-US" sz="2800" dirty="0" err="1" smtClean="0"/>
              <a:t>usung</a:t>
            </a:r>
            <a:r>
              <a:rPr lang="en-US" sz="2800" dirty="0" smtClean="0"/>
              <a:t> FFT </a:t>
            </a:r>
            <a:r>
              <a:rPr lang="en-US" sz="2800" dirty="0" err="1" smtClean="0"/>
              <a:t>matvec</a:t>
            </a:r>
            <a:r>
              <a:rPr lang="en-US" sz="2800" dirty="0" smtClean="0"/>
              <a:t> linear operator (size ~n x n)</a:t>
            </a:r>
            <a:endParaRPr lang="ru-RU" sz="2800" dirty="0"/>
          </a:p>
        </p:txBody>
      </p:sp>
      <p:pic>
        <p:nvPicPr>
          <p:cNvPr id="4" name="Изображение 3"/>
          <p:cNvPicPr>
            <a:picLocks noChangeAspect="1"/>
          </p:cNvPicPr>
          <p:nvPr/>
        </p:nvPicPr>
        <p:blipFill rotWithShape="1">
          <a:blip r:embed="rId2">
            <a:extLst>
              <a:ext uri="{28A0092B-C50C-407E-A947-70E740481C1C}">
                <a14:useLocalDpi xmlns:a14="http://schemas.microsoft.com/office/drawing/2010/main" val="0"/>
              </a:ext>
            </a:extLst>
          </a:blip>
          <a:srcRect t="4661"/>
          <a:stretch/>
        </p:blipFill>
        <p:spPr>
          <a:xfrm>
            <a:off x="2615520" y="4308317"/>
            <a:ext cx="6177446" cy="2519994"/>
          </a:xfrm>
          <a:prstGeom prst="rect">
            <a:avLst/>
          </a:prstGeom>
        </p:spPr>
      </p:pic>
      <p:sp>
        <p:nvSpPr>
          <p:cNvPr id="5" name="Стрелка вниз 4"/>
          <p:cNvSpPr/>
          <p:nvPr/>
        </p:nvSpPr>
        <p:spPr>
          <a:xfrm rot="5400000">
            <a:off x="8815810" y="5207727"/>
            <a:ext cx="246160" cy="475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5"/>
          <p:cNvSpPr txBox="1"/>
          <p:nvPr/>
        </p:nvSpPr>
        <p:spPr>
          <a:xfrm>
            <a:off x="9219768" y="4891405"/>
            <a:ext cx="2399559" cy="1569660"/>
          </a:xfrm>
          <a:prstGeom prst="rect">
            <a:avLst/>
          </a:prstGeom>
          <a:noFill/>
        </p:spPr>
        <p:txBody>
          <a:bodyPr wrap="square" rtlCol="0">
            <a:spAutoFit/>
          </a:bodyPr>
          <a:lstStyle/>
          <a:p>
            <a:r>
              <a:rPr lang="en-US" sz="3200" dirty="0" smtClean="0"/>
              <a:t>Toeplitz block of G</a:t>
            </a:r>
            <a:endParaRPr lang="en-US" sz="3200" dirty="0"/>
          </a:p>
          <a:p>
            <a:endParaRPr lang="ru-RU" sz="3200" dirty="0"/>
          </a:p>
        </p:txBody>
      </p:sp>
      <p:sp>
        <p:nvSpPr>
          <p:cNvPr id="7" name="Стрелка вниз 6"/>
          <p:cNvSpPr/>
          <p:nvPr/>
        </p:nvSpPr>
        <p:spPr>
          <a:xfrm rot="-5400000">
            <a:off x="2248316" y="5207727"/>
            <a:ext cx="292158" cy="475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p:cNvSpPr txBox="1"/>
          <p:nvPr/>
        </p:nvSpPr>
        <p:spPr>
          <a:xfrm>
            <a:off x="104344" y="4537262"/>
            <a:ext cx="2511176" cy="2062103"/>
          </a:xfrm>
          <a:prstGeom prst="rect">
            <a:avLst/>
          </a:prstGeom>
          <a:noFill/>
        </p:spPr>
        <p:txBody>
          <a:bodyPr wrap="square" rtlCol="0">
            <a:spAutoFit/>
          </a:bodyPr>
          <a:lstStyle/>
          <a:p>
            <a:r>
              <a:rPr lang="en-US" sz="3200" dirty="0" err="1" smtClean="0"/>
              <a:t>Circulant</a:t>
            </a:r>
            <a:r>
              <a:rPr lang="en-US" sz="3200" dirty="0" smtClean="0"/>
              <a:t> matrix </a:t>
            </a:r>
          </a:p>
          <a:p>
            <a:r>
              <a:rPr lang="en-US" sz="3200" dirty="0" smtClean="0"/>
              <a:t>(Surrogate of G)</a:t>
            </a:r>
            <a:endParaRPr lang="en-US" sz="3200" dirty="0"/>
          </a:p>
        </p:txBody>
      </p:sp>
    </p:spTree>
    <p:extLst>
      <p:ext uri="{BB962C8B-B14F-4D97-AF65-F5344CB8AC3E}">
        <p14:creationId xmlns:p14="http://schemas.microsoft.com/office/powerpoint/2010/main" val="15300788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61872" y="0"/>
            <a:ext cx="9692640" cy="2301240"/>
          </a:xfrm>
        </p:spPr>
        <p:txBody>
          <a:bodyPr>
            <a:normAutofit/>
          </a:bodyPr>
          <a:lstStyle/>
          <a:p>
            <a:r>
              <a:rPr lang="en-US" dirty="0" smtClean="0"/>
              <a:t>Some examples of work of our solver </a:t>
            </a:r>
            <a:br>
              <a:rPr lang="en-US" dirty="0" smtClean="0"/>
            </a:br>
            <a:r>
              <a:rPr lang="en-US" dirty="0" smtClean="0"/>
              <a:t>(in Python).</a:t>
            </a:r>
            <a:br>
              <a:rPr lang="en-US" dirty="0" smtClean="0"/>
            </a:br>
            <a:r>
              <a:rPr lang="en-US" dirty="0" smtClean="0"/>
              <a:t>Initialization.</a:t>
            </a:r>
            <a:endParaRPr lang="ru-RU" dirty="0"/>
          </a:p>
        </p:txBody>
      </p:sp>
      <p:pic>
        <p:nvPicPr>
          <p:cNvPr id="6" name="Изображение 5"/>
          <p:cNvPicPr>
            <a:picLocks noChangeAspect="1"/>
          </p:cNvPicPr>
          <p:nvPr/>
        </p:nvPicPr>
        <p:blipFill>
          <a:blip r:embed="rId2"/>
          <a:stretch>
            <a:fillRect/>
          </a:stretch>
        </p:blipFill>
        <p:spPr>
          <a:xfrm>
            <a:off x="1817995" y="3034764"/>
            <a:ext cx="4089400" cy="3352800"/>
          </a:xfrm>
          <a:prstGeom prst="rect">
            <a:avLst/>
          </a:prstGeom>
        </p:spPr>
      </p:pic>
      <p:pic>
        <p:nvPicPr>
          <p:cNvPr id="3" name="Изображение 2"/>
          <p:cNvPicPr>
            <a:picLocks noChangeAspect="1"/>
          </p:cNvPicPr>
          <p:nvPr/>
        </p:nvPicPr>
        <p:blipFill>
          <a:blip r:embed="rId3"/>
          <a:stretch>
            <a:fillRect/>
          </a:stretch>
        </p:blipFill>
        <p:spPr>
          <a:xfrm>
            <a:off x="7067632" y="3034764"/>
            <a:ext cx="4089400" cy="3352800"/>
          </a:xfrm>
          <a:prstGeom prst="rect">
            <a:avLst/>
          </a:prstGeom>
        </p:spPr>
      </p:pic>
      <p:sp>
        <p:nvSpPr>
          <p:cNvPr id="4" name="Прямоугольник 3"/>
          <p:cNvSpPr/>
          <p:nvPr/>
        </p:nvSpPr>
        <p:spPr>
          <a:xfrm>
            <a:off x="379783" y="4194360"/>
            <a:ext cx="1122423" cy="707886"/>
          </a:xfrm>
          <a:prstGeom prst="rect">
            <a:avLst/>
          </a:prstGeom>
        </p:spPr>
        <p:txBody>
          <a:bodyPr wrap="none">
            <a:spAutoFit/>
          </a:bodyPr>
          <a:lstStyle/>
          <a:p>
            <a:r>
              <a:rPr lang="en-US" sz="4000" smtClean="0"/>
              <a:t>F  =</a:t>
            </a:r>
            <a:endParaRPr lang="ru-RU" sz="4000" dirty="0"/>
          </a:p>
        </p:txBody>
      </p:sp>
      <p:sp>
        <p:nvSpPr>
          <p:cNvPr id="7" name="Прямоугольник 6"/>
          <p:cNvSpPr/>
          <p:nvPr/>
        </p:nvSpPr>
        <p:spPr>
          <a:xfrm>
            <a:off x="6108192" y="4194360"/>
            <a:ext cx="1218603" cy="707886"/>
          </a:xfrm>
          <a:prstGeom prst="rect">
            <a:avLst/>
          </a:prstGeom>
        </p:spPr>
        <p:txBody>
          <a:bodyPr wrap="none">
            <a:spAutoFit/>
          </a:bodyPr>
          <a:lstStyle/>
          <a:p>
            <a:r>
              <a:rPr lang="en-US" sz="4000" smtClean="0"/>
              <a:t>+ j∙  </a:t>
            </a:r>
            <a:endParaRPr lang="ru-RU" sz="4000" dirty="0"/>
          </a:p>
        </p:txBody>
      </p:sp>
    </p:spTree>
    <p:extLst>
      <p:ext uri="{BB962C8B-B14F-4D97-AF65-F5344CB8AC3E}">
        <p14:creationId xmlns:p14="http://schemas.microsoft.com/office/powerpoint/2010/main" val="10116102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Circular mask (𝞮 = 1.5)</a:t>
            </a:r>
            <a:endParaRPr lang="ru-RU" dirty="0"/>
          </a:p>
        </p:txBody>
      </p:sp>
      <p:pic>
        <p:nvPicPr>
          <p:cNvPr id="4" name="Изображение 3"/>
          <p:cNvPicPr>
            <a:picLocks noChangeAspect="1"/>
          </p:cNvPicPr>
          <p:nvPr/>
        </p:nvPicPr>
        <p:blipFill>
          <a:blip r:embed="rId2"/>
          <a:stretch>
            <a:fillRect/>
          </a:stretch>
        </p:blipFill>
        <p:spPr>
          <a:xfrm>
            <a:off x="9075012" y="365760"/>
            <a:ext cx="1878619" cy="1610245"/>
          </a:xfrm>
          <a:prstGeom prst="rect">
            <a:avLst/>
          </a:prstGeom>
        </p:spPr>
      </p:pic>
      <p:grpSp>
        <p:nvGrpSpPr>
          <p:cNvPr id="9" name="Группа 8"/>
          <p:cNvGrpSpPr/>
          <p:nvPr/>
        </p:nvGrpSpPr>
        <p:grpSpPr>
          <a:xfrm>
            <a:off x="9002018" y="2620766"/>
            <a:ext cx="2024606" cy="3339341"/>
            <a:chOff x="7451902" y="1840674"/>
            <a:chExt cx="2190691" cy="3620876"/>
          </a:xfrm>
        </p:grpSpPr>
        <p:pic>
          <p:nvPicPr>
            <p:cNvPr id="5" name="Изображение 4"/>
            <p:cNvPicPr>
              <a:picLocks noChangeAspect="1"/>
            </p:cNvPicPr>
            <p:nvPr/>
          </p:nvPicPr>
          <p:blipFill>
            <a:blip r:embed="rId3"/>
            <a:stretch>
              <a:fillRect/>
            </a:stretch>
          </p:blipFill>
          <p:spPr>
            <a:xfrm>
              <a:off x="7451902" y="1840674"/>
              <a:ext cx="2127280" cy="1777221"/>
            </a:xfrm>
            <a:prstGeom prst="rect">
              <a:avLst/>
            </a:prstGeom>
          </p:spPr>
        </p:pic>
        <p:pic>
          <p:nvPicPr>
            <p:cNvPr id="6" name="Изображение 5"/>
            <p:cNvPicPr>
              <a:picLocks noChangeAspect="1"/>
            </p:cNvPicPr>
            <p:nvPr/>
          </p:nvPicPr>
          <p:blipFill>
            <a:blip r:embed="rId4"/>
            <a:stretch>
              <a:fillRect/>
            </a:stretch>
          </p:blipFill>
          <p:spPr>
            <a:xfrm>
              <a:off x="7451902" y="3631353"/>
              <a:ext cx="2190691" cy="1830197"/>
            </a:xfrm>
            <a:prstGeom prst="rect">
              <a:avLst/>
            </a:prstGeom>
          </p:spPr>
        </p:pic>
      </p:grpSp>
      <p:pic>
        <p:nvPicPr>
          <p:cNvPr id="7" name="Изображение 6"/>
          <p:cNvPicPr>
            <a:picLocks noChangeAspect="1"/>
          </p:cNvPicPr>
          <p:nvPr/>
        </p:nvPicPr>
        <p:blipFill>
          <a:blip r:embed="rId5"/>
          <a:stretch>
            <a:fillRect/>
          </a:stretch>
        </p:blipFill>
        <p:spPr>
          <a:xfrm>
            <a:off x="324398" y="2620766"/>
            <a:ext cx="3911600" cy="3352800"/>
          </a:xfrm>
          <a:prstGeom prst="rect">
            <a:avLst/>
          </a:prstGeom>
        </p:spPr>
      </p:pic>
      <p:pic>
        <p:nvPicPr>
          <p:cNvPr id="8" name="Изображение 7"/>
          <p:cNvPicPr>
            <a:picLocks noChangeAspect="1"/>
          </p:cNvPicPr>
          <p:nvPr/>
        </p:nvPicPr>
        <p:blipFill>
          <a:blip r:embed="rId6"/>
          <a:stretch>
            <a:fillRect/>
          </a:stretch>
        </p:blipFill>
        <p:spPr>
          <a:xfrm>
            <a:off x="4426003" y="2607307"/>
            <a:ext cx="3987800" cy="3352800"/>
          </a:xfrm>
          <a:prstGeom prst="rect">
            <a:avLst/>
          </a:prstGeom>
        </p:spPr>
      </p:pic>
    </p:spTree>
    <p:extLst>
      <p:ext uri="{BB962C8B-B14F-4D97-AF65-F5344CB8AC3E}">
        <p14:creationId xmlns:p14="http://schemas.microsoft.com/office/powerpoint/2010/main" val="15141638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Rectangular mask </a:t>
            </a:r>
            <a:r>
              <a:rPr lang="en-US" dirty="0"/>
              <a:t>(</a:t>
            </a:r>
            <a:r>
              <a:rPr lang="en-US" dirty="0" smtClean="0"/>
              <a:t>𝞮 = -10)</a:t>
            </a:r>
            <a:endParaRPr lang="ru-RU" dirty="0"/>
          </a:p>
        </p:txBody>
      </p:sp>
      <p:pic>
        <p:nvPicPr>
          <p:cNvPr id="10" name="Изображение 9"/>
          <p:cNvPicPr>
            <a:picLocks noChangeAspect="1"/>
          </p:cNvPicPr>
          <p:nvPr/>
        </p:nvPicPr>
        <p:blipFill>
          <a:blip r:embed="rId2"/>
          <a:stretch>
            <a:fillRect/>
          </a:stretch>
        </p:blipFill>
        <p:spPr>
          <a:xfrm>
            <a:off x="9068770" y="365760"/>
            <a:ext cx="1928553" cy="1653045"/>
          </a:xfrm>
          <a:prstGeom prst="rect">
            <a:avLst/>
          </a:prstGeom>
        </p:spPr>
      </p:pic>
      <p:grpSp>
        <p:nvGrpSpPr>
          <p:cNvPr id="18" name="Группа 17"/>
          <p:cNvGrpSpPr/>
          <p:nvPr/>
        </p:nvGrpSpPr>
        <p:grpSpPr>
          <a:xfrm>
            <a:off x="9056587" y="2750126"/>
            <a:ext cx="1952918" cy="3209981"/>
            <a:chOff x="9056587" y="2750126"/>
            <a:chExt cx="1952918" cy="3209981"/>
          </a:xfrm>
        </p:grpSpPr>
        <p:pic>
          <p:nvPicPr>
            <p:cNvPr id="16" name="Изображение 15"/>
            <p:cNvPicPr>
              <a:picLocks noChangeAspect="1"/>
            </p:cNvPicPr>
            <p:nvPr/>
          </p:nvPicPr>
          <p:blipFill>
            <a:blip r:embed="rId3"/>
            <a:stretch>
              <a:fillRect/>
            </a:stretch>
          </p:blipFill>
          <p:spPr>
            <a:xfrm>
              <a:off x="9056587" y="2750126"/>
              <a:ext cx="1889331" cy="1578429"/>
            </a:xfrm>
            <a:prstGeom prst="rect">
              <a:avLst/>
            </a:prstGeom>
          </p:spPr>
        </p:pic>
        <p:pic>
          <p:nvPicPr>
            <p:cNvPr id="17" name="Изображение 16"/>
            <p:cNvPicPr>
              <a:picLocks noChangeAspect="1"/>
            </p:cNvPicPr>
            <p:nvPr/>
          </p:nvPicPr>
          <p:blipFill>
            <a:blip r:embed="rId4"/>
            <a:stretch>
              <a:fillRect/>
            </a:stretch>
          </p:blipFill>
          <p:spPr>
            <a:xfrm>
              <a:off x="9056587" y="4328555"/>
              <a:ext cx="1952918" cy="1631552"/>
            </a:xfrm>
            <a:prstGeom prst="rect">
              <a:avLst/>
            </a:prstGeom>
          </p:spPr>
        </p:pic>
      </p:grpSp>
      <p:pic>
        <p:nvPicPr>
          <p:cNvPr id="19" name="Изображение 18"/>
          <p:cNvPicPr>
            <a:picLocks noChangeAspect="1"/>
          </p:cNvPicPr>
          <p:nvPr/>
        </p:nvPicPr>
        <p:blipFill>
          <a:blip r:embed="rId5"/>
          <a:stretch>
            <a:fillRect/>
          </a:stretch>
        </p:blipFill>
        <p:spPr>
          <a:xfrm>
            <a:off x="270246" y="2610591"/>
            <a:ext cx="3987800" cy="3352800"/>
          </a:xfrm>
          <a:prstGeom prst="rect">
            <a:avLst/>
          </a:prstGeom>
        </p:spPr>
      </p:pic>
      <p:pic>
        <p:nvPicPr>
          <p:cNvPr id="20" name="Изображение 19"/>
          <p:cNvPicPr>
            <a:picLocks noChangeAspect="1"/>
          </p:cNvPicPr>
          <p:nvPr/>
        </p:nvPicPr>
        <p:blipFill>
          <a:blip r:embed="rId6"/>
          <a:stretch>
            <a:fillRect/>
          </a:stretch>
        </p:blipFill>
        <p:spPr>
          <a:xfrm>
            <a:off x="4528293" y="2652155"/>
            <a:ext cx="3987800" cy="3352800"/>
          </a:xfrm>
          <a:prstGeom prst="rect">
            <a:avLst/>
          </a:prstGeom>
        </p:spPr>
      </p:pic>
    </p:spTree>
    <p:extLst>
      <p:ext uri="{BB962C8B-B14F-4D97-AF65-F5344CB8AC3E}">
        <p14:creationId xmlns:p14="http://schemas.microsoft.com/office/powerpoint/2010/main" val="280906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Converges of GMRES Solver</a:t>
            </a:r>
            <a:br>
              <a:rPr lang="en-US" dirty="0" smtClean="0"/>
            </a:br>
            <a:r>
              <a:rPr lang="en-US" dirty="0" smtClean="0"/>
              <a:t>(grid 512✕512)</a:t>
            </a:r>
            <a:endParaRPr lang="ru-RU" dirty="0"/>
          </a:p>
        </p:txBody>
      </p:sp>
      <p:pic>
        <p:nvPicPr>
          <p:cNvPr id="4" name="Изображение 3"/>
          <p:cNvPicPr>
            <a:picLocks noChangeAspect="1"/>
          </p:cNvPicPr>
          <p:nvPr/>
        </p:nvPicPr>
        <p:blipFill>
          <a:blip r:embed="rId2"/>
          <a:stretch>
            <a:fillRect/>
          </a:stretch>
        </p:blipFill>
        <p:spPr>
          <a:xfrm>
            <a:off x="344385" y="2532366"/>
            <a:ext cx="5082639" cy="3255700"/>
          </a:xfrm>
          <a:prstGeom prst="rect">
            <a:avLst/>
          </a:prstGeom>
        </p:spPr>
      </p:pic>
      <p:pic>
        <p:nvPicPr>
          <p:cNvPr id="5" name="Изображение 4"/>
          <p:cNvPicPr>
            <a:picLocks noChangeAspect="1"/>
          </p:cNvPicPr>
          <p:nvPr/>
        </p:nvPicPr>
        <p:blipFill>
          <a:blip r:embed="rId3"/>
          <a:stretch>
            <a:fillRect/>
          </a:stretch>
        </p:blipFill>
        <p:spPr>
          <a:xfrm>
            <a:off x="5627604" y="2532366"/>
            <a:ext cx="5469412" cy="3255881"/>
          </a:xfrm>
          <a:prstGeom prst="rect">
            <a:avLst/>
          </a:prstGeom>
        </p:spPr>
      </p:pic>
    </p:spTree>
    <p:extLst>
      <p:ext uri="{BB962C8B-B14F-4D97-AF65-F5344CB8AC3E}">
        <p14:creationId xmlns:p14="http://schemas.microsoft.com/office/powerpoint/2010/main" val="15465653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Results of optimization. Initialization</a:t>
            </a:r>
            <a:endParaRPr lang="ru-RU" dirty="0"/>
          </a:p>
        </p:txBody>
      </p:sp>
      <p:sp>
        <p:nvSpPr>
          <p:cNvPr id="3" name="Объект 2"/>
          <p:cNvSpPr>
            <a:spLocks noGrp="1"/>
          </p:cNvSpPr>
          <p:nvPr>
            <p:ph idx="1"/>
          </p:nvPr>
        </p:nvSpPr>
        <p:spPr/>
        <p:txBody>
          <a:bodyPr/>
          <a:lstStyle/>
          <a:p>
            <a:r>
              <a:rPr lang="en-US" dirty="0" smtClean="0"/>
              <a:t>For this task we have used grid 16✕16, since optimization is more hard computing task</a:t>
            </a:r>
            <a:endParaRPr lang="ru-RU" dirty="0"/>
          </a:p>
        </p:txBody>
      </p:sp>
      <p:sp>
        <p:nvSpPr>
          <p:cNvPr id="6" name="Прямоугольник 5"/>
          <p:cNvSpPr/>
          <p:nvPr/>
        </p:nvSpPr>
        <p:spPr>
          <a:xfrm>
            <a:off x="379783" y="4194360"/>
            <a:ext cx="1122423" cy="707886"/>
          </a:xfrm>
          <a:prstGeom prst="rect">
            <a:avLst/>
          </a:prstGeom>
        </p:spPr>
        <p:txBody>
          <a:bodyPr wrap="none">
            <a:spAutoFit/>
          </a:bodyPr>
          <a:lstStyle/>
          <a:p>
            <a:r>
              <a:rPr lang="en-US" sz="4000" smtClean="0"/>
              <a:t>F  =</a:t>
            </a:r>
            <a:endParaRPr lang="ru-RU" sz="4000" dirty="0"/>
          </a:p>
        </p:txBody>
      </p:sp>
      <p:sp>
        <p:nvSpPr>
          <p:cNvPr id="7" name="Прямоугольник 6"/>
          <p:cNvSpPr/>
          <p:nvPr/>
        </p:nvSpPr>
        <p:spPr>
          <a:xfrm>
            <a:off x="6108192" y="4194360"/>
            <a:ext cx="1218603" cy="707886"/>
          </a:xfrm>
          <a:prstGeom prst="rect">
            <a:avLst/>
          </a:prstGeom>
        </p:spPr>
        <p:txBody>
          <a:bodyPr wrap="none">
            <a:spAutoFit/>
          </a:bodyPr>
          <a:lstStyle/>
          <a:p>
            <a:r>
              <a:rPr lang="en-US" sz="4000" smtClean="0"/>
              <a:t>+ j∙  </a:t>
            </a:r>
            <a:endParaRPr lang="ru-RU" sz="4000" dirty="0"/>
          </a:p>
        </p:txBody>
      </p:sp>
      <p:pic>
        <p:nvPicPr>
          <p:cNvPr id="8" name="Изображение 7"/>
          <p:cNvPicPr>
            <a:picLocks noChangeAspect="1"/>
          </p:cNvPicPr>
          <p:nvPr/>
        </p:nvPicPr>
        <p:blipFill>
          <a:blip r:embed="rId2"/>
          <a:stretch>
            <a:fillRect/>
          </a:stretch>
        </p:blipFill>
        <p:spPr>
          <a:xfrm>
            <a:off x="1798599" y="2964815"/>
            <a:ext cx="4013200" cy="3352800"/>
          </a:xfrm>
          <a:prstGeom prst="rect">
            <a:avLst/>
          </a:prstGeom>
        </p:spPr>
      </p:pic>
      <p:pic>
        <p:nvPicPr>
          <p:cNvPr id="9" name="Изображение 8"/>
          <p:cNvPicPr>
            <a:picLocks noChangeAspect="1"/>
          </p:cNvPicPr>
          <p:nvPr/>
        </p:nvPicPr>
        <p:blipFill>
          <a:blip r:embed="rId3"/>
          <a:stretch>
            <a:fillRect/>
          </a:stretch>
        </p:blipFill>
        <p:spPr>
          <a:xfrm>
            <a:off x="7109251" y="2964815"/>
            <a:ext cx="4013200" cy="3352800"/>
          </a:xfrm>
          <a:prstGeom prst="rect">
            <a:avLst/>
          </a:prstGeom>
        </p:spPr>
      </p:pic>
    </p:spTree>
    <p:extLst>
      <p:ext uri="{BB962C8B-B14F-4D97-AF65-F5344CB8AC3E}">
        <p14:creationId xmlns:p14="http://schemas.microsoft.com/office/powerpoint/2010/main" val="451637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Some optimization examples on continuous 𝝴 grid</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6711" y="2580420"/>
            <a:ext cx="3835400" cy="3200400"/>
          </a:xfrm>
        </p:spPr>
      </p:pic>
      <p:pic>
        <p:nvPicPr>
          <p:cNvPr id="6" name="Изображение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89" y="2580420"/>
            <a:ext cx="3708400" cy="3200400"/>
          </a:xfrm>
          <a:prstGeom prst="rect">
            <a:avLst/>
          </a:prstGeom>
        </p:spPr>
      </p:pic>
      <p:pic>
        <p:nvPicPr>
          <p:cNvPr id="7" name="Изображение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5012" y="2580420"/>
            <a:ext cx="3911600" cy="3200400"/>
          </a:xfrm>
          <a:prstGeom prst="rect">
            <a:avLst/>
          </a:prstGeom>
        </p:spPr>
      </p:pic>
    </p:spTree>
    <p:extLst>
      <p:ext uri="{BB962C8B-B14F-4D97-AF65-F5344CB8AC3E}">
        <p14:creationId xmlns:p14="http://schemas.microsoft.com/office/powerpoint/2010/main" val="10648484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36967" y="0"/>
            <a:ext cx="9692640" cy="672419"/>
          </a:xfrm>
        </p:spPr>
        <p:txBody>
          <a:bodyPr>
            <a:normAutofit fontScale="90000"/>
          </a:bodyPr>
          <a:lstStyle/>
          <a:p>
            <a:r>
              <a:rPr lang="en-US" dirty="0" smtClean="0"/>
              <a:t>Discrete mask case</a:t>
            </a:r>
            <a:endParaRPr lang="ru-RU" dirty="0"/>
          </a:p>
        </p:txBody>
      </p:sp>
      <p:sp>
        <p:nvSpPr>
          <p:cNvPr id="3" name="Объект 2"/>
          <p:cNvSpPr>
            <a:spLocks noGrp="1"/>
          </p:cNvSpPr>
          <p:nvPr>
            <p:ph idx="1"/>
          </p:nvPr>
        </p:nvSpPr>
        <p:spPr/>
        <p:txBody>
          <a:bodyPr/>
          <a:lstStyle/>
          <a:p>
            <a:endParaRPr lang="ru-RU"/>
          </a:p>
        </p:txBody>
      </p:sp>
      <p:pic>
        <p:nvPicPr>
          <p:cNvPr id="4" name="Объект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5468"/>
            <a:ext cx="12192000" cy="6282532"/>
          </a:xfrm>
          <a:prstGeom prst="rect">
            <a:avLst/>
          </a:prstGeom>
        </p:spPr>
      </p:pic>
    </p:spTree>
    <p:extLst>
      <p:ext uri="{BB962C8B-B14F-4D97-AF65-F5344CB8AC3E}">
        <p14:creationId xmlns:p14="http://schemas.microsoft.com/office/powerpoint/2010/main" val="895155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86859" y="2752701"/>
            <a:ext cx="9692640" cy="1325562"/>
          </a:xfrm>
        </p:spPr>
        <p:txBody>
          <a:bodyPr>
            <a:noAutofit/>
          </a:bodyPr>
          <a:lstStyle/>
          <a:p>
            <a:r>
              <a:rPr lang="en-US" sz="13800" dirty="0" smtClean="0"/>
              <a:t>Thank you</a:t>
            </a:r>
            <a:endParaRPr lang="ru-RU" sz="13800" dirty="0"/>
          </a:p>
        </p:txBody>
      </p:sp>
    </p:spTree>
    <p:extLst>
      <p:ext uri="{BB962C8B-B14F-4D97-AF65-F5344CB8AC3E}">
        <p14:creationId xmlns:p14="http://schemas.microsoft.com/office/powerpoint/2010/main" val="2201734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Proble</a:t>
            </a:r>
            <a:r>
              <a:rPr lang="en-US" dirty="0"/>
              <a:t>m</a:t>
            </a:r>
            <a:endParaRPr lang="ru-RU" dirty="0"/>
          </a:p>
        </p:txBody>
      </p:sp>
      <p:sp>
        <p:nvSpPr>
          <p:cNvPr id="3" name="Объект 2"/>
          <p:cNvSpPr>
            <a:spLocks noGrp="1"/>
          </p:cNvSpPr>
          <p:nvPr>
            <p:ph idx="1"/>
          </p:nvPr>
        </p:nvSpPr>
        <p:spPr/>
        <p:txBody>
          <a:bodyPr/>
          <a:lstStyle/>
          <a:p>
            <a:r>
              <a:rPr lang="en-US" sz="3200" dirty="0" smtClean="0"/>
              <a:t>Modeling of interaction of </a:t>
            </a:r>
            <a:r>
              <a:rPr lang="en-US" sz="3200" dirty="0"/>
              <a:t>electromagnetic </a:t>
            </a:r>
            <a:r>
              <a:rPr lang="en-US" sz="3200" dirty="0" smtClean="0"/>
              <a:t>waves in conducting medium</a:t>
            </a:r>
          </a:p>
          <a:p>
            <a:r>
              <a:rPr lang="en-US" sz="3200" dirty="0" smtClean="0"/>
              <a:t>Representation of electromagnetic waves animations</a:t>
            </a:r>
          </a:p>
          <a:p>
            <a:r>
              <a:rPr lang="en-US" sz="3200" dirty="0" smtClean="0"/>
              <a:t>Topological optimization of </a:t>
            </a:r>
            <a:r>
              <a:rPr lang="en-US" sz="3200" dirty="0"/>
              <a:t>electromagnetic</a:t>
            </a:r>
            <a:r>
              <a:rPr lang="en-US" sz="3200" dirty="0" smtClean="0"/>
              <a:t> wave based devices</a:t>
            </a:r>
          </a:p>
          <a:p>
            <a:endParaRPr lang="en-US" dirty="0" smtClean="0"/>
          </a:p>
          <a:p>
            <a:endParaRPr lang="en-US" dirty="0" smtClean="0"/>
          </a:p>
          <a:p>
            <a:endParaRPr lang="ru-RU" dirty="0"/>
          </a:p>
        </p:txBody>
      </p:sp>
    </p:spTree>
    <p:extLst>
      <p:ext uri="{BB962C8B-B14F-4D97-AF65-F5344CB8AC3E}">
        <p14:creationId xmlns:p14="http://schemas.microsoft.com/office/powerpoint/2010/main" val="1499829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5400" dirty="0" smtClean="0"/>
              <a:t>Existing methods</a:t>
            </a:r>
            <a:endParaRPr lang="ru-RU" sz="5400" dirty="0"/>
          </a:p>
        </p:txBody>
      </p:sp>
      <p:sp>
        <p:nvSpPr>
          <p:cNvPr id="3" name="Объект 2"/>
          <p:cNvSpPr>
            <a:spLocks noGrp="1"/>
          </p:cNvSpPr>
          <p:nvPr>
            <p:ph idx="1"/>
          </p:nvPr>
        </p:nvSpPr>
        <p:spPr/>
        <p:txBody>
          <a:bodyPr>
            <a:normAutofit/>
          </a:bodyPr>
          <a:lstStyle/>
          <a:p>
            <a:r>
              <a:rPr lang="en-US" sz="4000" dirty="0" smtClean="0"/>
              <a:t>Direct solution of Maxwell equations</a:t>
            </a:r>
          </a:p>
          <a:p>
            <a:r>
              <a:rPr lang="en-US" sz="4000" dirty="0" smtClean="0"/>
              <a:t>Experimental observing</a:t>
            </a:r>
          </a:p>
          <a:p>
            <a:r>
              <a:rPr lang="en-US" sz="4000" dirty="0" smtClean="0"/>
              <a:t>Numerical </a:t>
            </a:r>
            <a:r>
              <a:rPr lang="en-US" sz="4000" dirty="0"/>
              <a:t>m</a:t>
            </a:r>
            <a:r>
              <a:rPr lang="en-US" sz="4000" dirty="0" smtClean="0"/>
              <a:t>ethods </a:t>
            </a:r>
            <a:endParaRPr lang="ru-RU" sz="4000" dirty="0"/>
          </a:p>
        </p:txBody>
      </p:sp>
    </p:spTree>
    <p:extLst>
      <p:ext uri="{BB962C8B-B14F-4D97-AF65-F5344CB8AC3E}">
        <p14:creationId xmlns:p14="http://schemas.microsoft.com/office/powerpoint/2010/main" val="937018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z="5400" dirty="0" smtClean="0"/>
              <a:t>Who cares?</a:t>
            </a:r>
            <a:endParaRPr lang="ru-RU" sz="5400" dirty="0"/>
          </a:p>
        </p:txBody>
      </p:sp>
      <p:sp>
        <p:nvSpPr>
          <p:cNvPr id="3" name="Объект 2"/>
          <p:cNvSpPr>
            <a:spLocks noGrp="1"/>
          </p:cNvSpPr>
          <p:nvPr>
            <p:ph idx="1"/>
          </p:nvPr>
        </p:nvSpPr>
        <p:spPr/>
        <p:txBody>
          <a:bodyPr>
            <a:noAutofit/>
          </a:bodyPr>
          <a:lstStyle/>
          <a:p>
            <a:r>
              <a:rPr lang="en-US" sz="3200" dirty="0" smtClean="0"/>
              <a:t>Physics based </a:t>
            </a:r>
            <a:r>
              <a:rPr lang="en-US" sz="3200" dirty="0" smtClean="0"/>
              <a:t>studying </a:t>
            </a:r>
            <a:r>
              <a:rPr lang="en-US" sz="3200" dirty="0" smtClean="0"/>
              <a:t>of electromagnetic waves entity</a:t>
            </a:r>
          </a:p>
          <a:p>
            <a:r>
              <a:rPr lang="en-US" sz="3200" dirty="0" smtClean="0"/>
              <a:t>Radio photonics</a:t>
            </a:r>
          </a:p>
          <a:p>
            <a:r>
              <a:rPr lang="en-US" sz="3200" dirty="0" smtClean="0"/>
              <a:t>Topological optimization of size and performance of photonics devices</a:t>
            </a:r>
          </a:p>
          <a:p>
            <a:pPr lvl="1"/>
            <a:r>
              <a:rPr lang="en-US" sz="3200" dirty="0" smtClean="0"/>
              <a:t>HUAWEI, CISCO, INTEL, SAMSUNG, IBM</a:t>
            </a:r>
          </a:p>
          <a:p>
            <a:endParaRPr lang="ru-RU" sz="2000" dirty="0"/>
          </a:p>
        </p:txBody>
      </p:sp>
    </p:spTree>
    <p:extLst>
      <p:ext uri="{BB962C8B-B14F-4D97-AF65-F5344CB8AC3E}">
        <p14:creationId xmlns:p14="http://schemas.microsoft.com/office/powerpoint/2010/main" val="9331757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smtClean="0"/>
              <a:t>Main wave integral </a:t>
            </a:r>
            <a:r>
              <a:rPr lang="en-US" dirty="0" smtClean="0"/>
              <a:t>equations</a:t>
            </a:r>
            <a:br>
              <a:rPr lang="en-US" dirty="0" smtClean="0"/>
            </a:br>
            <a:r>
              <a:rPr lang="en-US" dirty="0" smtClean="0"/>
              <a:t>(Integral form of Helmholtz equation)</a:t>
            </a:r>
            <a:endParaRPr lang="ru-RU" dirty="0"/>
          </a:p>
        </p:txBody>
      </p:sp>
      <p:pic>
        <p:nvPicPr>
          <p:cNvPr id="4" name="Объект 3"/>
          <p:cNvPicPr>
            <a:picLocks noGrp="1" noChangeAspect="1"/>
          </p:cNvPicPr>
          <p:nvPr>
            <p:ph idx="1"/>
          </p:nvPr>
        </p:nvPicPr>
        <p:blipFill>
          <a:blip r:embed="rId3"/>
          <a:stretch>
            <a:fillRect/>
          </a:stretch>
        </p:blipFill>
        <p:spPr>
          <a:xfrm>
            <a:off x="1938766" y="3167825"/>
            <a:ext cx="6777066" cy="815758"/>
          </a:xfrm>
          <a:prstGeom prst="rect">
            <a:avLst/>
          </a:prstGeom>
        </p:spPr>
      </p:pic>
      <p:pic>
        <p:nvPicPr>
          <p:cNvPr id="5" name="Изображение 4"/>
          <p:cNvPicPr>
            <a:picLocks noChangeAspect="1"/>
          </p:cNvPicPr>
          <p:nvPr/>
        </p:nvPicPr>
        <p:blipFill>
          <a:blip r:embed="rId4"/>
          <a:stretch>
            <a:fillRect/>
          </a:stretch>
        </p:blipFill>
        <p:spPr>
          <a:xfrm>
            <a:off x="3764498" y="4460209"/>
            <a:ext cx="2689266" cy="986064"/>
          </a:xfrm>
          <a:prstGeom prst="rect">
            <a:avLst/>
          </a:prstGeom>
        </p:spPr>
      </p:pic>
      <p:sp>
        <p:nvSpPr>
          <p:cNvPr id="9" name="Стрелка вниз 8"/>
          <p:cNvSpPr/>
          <p:nvPr/>
        </p:nvSpPr>
        <p:spPr>
          <a:xfrm>
            <a:off x="2208810" y="2691199"/>
            <a:ext cx="332509" cy="475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p:cNvSpPr txBox="1"/>
          <p:nvPr/>
        </p:nvSpPr>
        <p:spPr>
          <a:xfrm>
            <a:off x="1484414" y="2214573"/>
            <a:ext cx="1781299" cy="369332"/>
          </a:xfrm>
          <a:prstGeom prst="rect">
            <a:avLst/>
          </a:prstGeom>
          <a:noFill/>
        </p:spPr>
        <p:txBody>
          <a:bodyPr wrap="square" rtlCol="0">
            <a:spAutoFit/>
          </a:bodyPr>
          <a:lstStyle/>
          <a:p>
            <a:r>
              <a:rPr lang="en-US" dirty="0" smtClean="0"/>
              <a:t>Required field</a:t>
            </a:r>
            <a:endParaRPr lang="ru-RU" dirty="0"/>
          </a:p>
        </p:txBody>
      </p:sp>
      <p:sp>
        <p:nvSpPr>
          <p:cNvPr id="11" name="TextBox 10"/>
          <p:cNvSpPr txBox="1"/>
          <p:nvPr/>
        </p:nvSpPr>
        <p:spPr>
          <a:xfrm>
            <a:off x="3327832" y="2216829"/>
            <a:ext cx="1781299" cy="369332"/>
          </a:xfrm>
          <a:prstGeom prst="rect">
            <a:avLst/>
          </a:prstGeom>
          <a:noFill/>
        </p:spPr>
        <p:txBody>
          <a:bodyPr wrap="square" rtlCol="0">
            <a:spAutoFit/>
          </a:bodyPr>
          <a:lstStyle/>
          <a:p>
            <a:r>
              <a:rPr lang="en-US" dirty="0" smtClean="0"/>
              <a:t>Green function</a:t>
            </a:r>
            <a:endParaRPr lang="ru-RU" dirty="0"/>
          </a:p>
        </p:txBody>
      </p:sp>
      <p:sp>
        <p:nvSpPr>
          <p:cNvPr id="12" name="Стрелка вниз 11"/>
          <p:cNvSpPr/>
          <p:nvPr/>
        </p:nvSpPr>
        <p:spPr>
          <a:xfrm>
            <a:off x="3885972" y="2691199"/>
            <a:ext cx="332509" cy="475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трелка вниз 12"/>
          <p:cNvSpPr/>
          <p:nvPr/>
        </p:nvSpPr>
        <p:spPr>
          <a:xfrm>
            <a:off x="5396879" y="2690556"/>
            <a:ext cx="332509" cy="475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TextBox 13"/>
          <p:cNvSpPr txBox="1"/>
          <p:nvPr/>
        </p:nvSpPr>
        <p:spPr>
          <a:xfrm>
            <a:off x="5003787" y="2214573"/>
            <a:ext cx="1781299" cy="369332"/>
          </a:xfrm>
          <a:prstGeom prst="rect">
            <a:avLst/>
          </a:prstGeom>
          <a:noFill/>
        </p:spPr>
        <p:txBody>
          <a:bodyPr wrap="square" rtlCol="0">
            <a:spAutoFit/>
          </a:bodyPr>
          <a:lstStyle/>
          <a:p>
            <a:r>
              <a:rPr lang="en-US" dirty="0"/>
              <a:t>Permittivity</a:t>
            </a:r>
          </a:p>
        </p:txBody>
      </p:sp>
      <p:sp>
        <p:nvSpPr>
          <p:cNvPr id="15" name="Стрелка вниз 14"/>
          <p:cNvSpPr/>
          <p:nvPr/>
        </p:nvSpPr>
        <p:spPr>
          <a:xfrm>
            <a:off x="8090598" y="2690556"/>
            <a:ext cx="332509" cy="475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TextBox 15"/>
          <p:cNvSpPr txBox="1"/>
          <p:nvPr/>
        </p:nvSpPr>
        <p:spPr>
          <a:xfrm>
            <a:off x="7022734" y="1949820"/>
            <a:ext cx="3386196" cy="646331"/>
          </a:xfrm>
          <a:prstGeom prst="rect">
            <a:avLst/>
          </a:prstGeom>
          <a:noFill/>
        </p:spPr>
        <p:txBody>
          <a:bodyPr wrap="square" rtlCol="0">
            <a:spAutoFit/>
          </a:bodyPr>
          <a:lstStyle/>
          <a:p>
            <a:r>
              <a:rPr lang="en-US"/>
              <a:t>Electromagnetic intensity distribution in vacuum</a:t>
            </a:r>
            <a:endParaRPr lang="en-US" dirty="0"/>
          </a:p>
        </p:txBody>
      </p:sp>
      <p:sp>
        <p:nvSpPr>
          <p:cNvPr id="18" name="Стрелка вниз 17"/>
          <p:cNvSpPr/>
          <p:nvPr/>
        </p:nvSpPr>
        <p:spPr>
          <a:xfrm rot="5400000">
            <a:off x="6618973" y="4715734"/>
            <a:ext cx="332509" cy="475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ru-RU"/>
          </a:p>
        </p:txBody>
      </p:sp>
      <p:sp>
        <p:nvSpPr>
          <p:cNvPr id="20" name="TextBox 19"/>
          <p:cNvSpPr txBox="1"/>
          <p:nvPr/>
        </p:nvSpPr>
        <p:spPr>
          <a:xfrm>
            <a:off x="7116691" y="4776341"/>
            <a:ext cx="1998734" cy="369332"/>
          </a:xfrm>
          <a:prstGeom prst="rect">
            <a:avLst/>
          </a:prstGeom>
          <a:noFill/>
        </p:spPr>
        <p:txBody>
          <a:bodyPr wrap="square" rtlCol="0">
            <a:spAutoFit/>
          </a:bodyPr>
          <a:lstStyle/>
          <a:p>
            <a:r>
              <a:rPr lang="en-US" smtClean="0"/>
              <a:t>Hankel function</a:t>
            </a:r>
            <a:endParaRPr lang="en-US" dirty="0"/>
          </a:p>
        </p:txBody>
      </p:sp>
      <p:sp>
        <p:nvSpPr>
          <p:cNvPr id="23" name="Стрелка вниз 22"/>
          <p:cNvSpPr/>
          <p:nvPr/>
        </p:nvSpPr>
        <p:spPr>
          <a:xfrm flipV="1">
            <a:off x="2980445" y="3845022"/>
            <a:ext cx="357889" cy="5349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TextBox 23"/>
          <p:cNvSpPr txBox="1"/>
          <p:nvPr/>
        </p:nvSpPr>
        <p:spPr>
          <a:xfrm>
            <a:off x="2375063" y="4460209"/>
            <a:ext cx="1639725" cy="646331"/>
          </a:xfrm>
          <a:prstGeom prst="rect">
            <a:avLst/>
          </a:prstGeom>
          <a:noFill/>
        </p:spPr>
        <p:txBody>
          <a:bodyPr wrap="square" rtlCol="0">
            <a:spAutoFit/>
          </a:bodyPr>
          <a:lstStyle/>
          <a:p>
            <a:r>
              <a:rPr lang="en-US"/>
              <a:t>Wavenumber</a:t>
            </a:r>
          </a:p>
          <a:p>
            <a:endParaRPr lang="ru-RU" dirty="0"/>
          </a:p>
        </p:txBody>
      </p:sp>
    </p:spTree>
    <p:extLst>
      <p:ext uri="{BB962C8B-B14F-4D97-AF65-F5344CB8AC3E}">
        <p14:creationId xmlns:p14="http://schemas.microsoft.com/office/powerpoint/2010/main" val="174212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smtClean="0"/>
              <a:t>Wave equation </a:t>
            </a:r>
            <a:r>
              <a:rPr lang="en-US" dirty="0" err="1" smtClean="0"/>
              <a:t>descretization</a:t>
            </a:r>
            <a:r>
              <a:rPr lang="en-US" dirty="0" smtClean="0"/>
              <a:t/>
            </a:r>
            <a:br>
              <a:rPr lang="en-US" dirty="0" smtClean="0"/>
            </a:br>
            <a:r>
              <a:rPr lang="en-US" dirty="0" smtClean="0"/>
              <a:t>(One type of materials)</a:t>
            </a:r>
            <a:endParaRPr lang="ru-RU" dirty="0"/>
          </a:p>
        </p:txBody>
      </p:sp>
      <p:pic>
        <p:nvPicPr>
          <p:cNvPr id="6" name="Изображение 5"/>
          <p:cNvPicPr>
            <a:picLocks noChangeAspect="1"/>
          </p:cNvPicPr>
          <p:nvPr/>
        </p:nvPicPr>
        <p:blipFill>
          <a:blip r:embed="rId3"/>
          <a:stretch>
            <a:fillRect/>
          </a:stretch>
        </p:blipFill>
        <p:spPr>
          <a:xfrm>
            <a:off x="3250403" y="1588501"/>
            <a:ext cx="4550767" cy="1916112"/>
          </a:xfrm>
          <a:prstGeom prst="rect">
            <a:avLst/>
          </a:prstGeom>
        </p:spPr>
      </p:pic>
      <p:pic>
        <p:nvPicPr>
          <p:cNvPr id="9" name="Изображение 8"/>
          <p:cNvPicPr>
            <a:picLocks noChangeAspect="1"/>
          </p:cNvPicPr>
          <p:nvPr/>
        </p:nvPicPr>
        <p:blipFill>
          <a:blip r:embed="rId4"/>
          <a:stretch>
            <a:fillRect/>
          </a:stretch>
        </p:blipFill>
        <p:spPr>
          <a:xfrm>
            <a:off x="1942346" y="3695700"/>
            <a:ext cx="7166885" cy="1090613"/>
          </a:xfrm>
          <a:prstGeom prst="rect">
            <a:avLst/>
          </a:prstGeom>
        </p:spPr>
      </p:pic>
      <p:pic>
        <p:nvPicPr>
          <p:cNvPr id="10" name="Изображение 9"/>
          <p:cNvPicPr>
            <a:picLocks noChangeAspect="1"/>
          </p:cNvPicPr>
          <p:nvPr/>
        </p:nvPicPr>
        <p:blipFill>
          <a:blip r:embed="rId5"/>
          <a:stretch>
            <a:fillRect/>
          </a:stretch>
        </p:blipFill>
        <p:spPr>
          <a:xfrm>
            <a:off x="4280131" y="5038724"/>
            <a:ext cx="2491313" cy="1366204"/>
          </a:xfrm>
          <a:prstGeom prst="rect">
            <a:avLst/>
          </a:prstGeom>
        </p:spPr>
      </p:pic>
      <p:sp>
        <p:nvSpPr>
          <p:cNvPr id="13" name="Стрелка вниз 12"/>
          <p:cNvSpPr/>
          <p:nvPr/>
        </p:nvSpPr>
        <p:spPr>
          <a:xfrm flipV="1">
            <a:off x="8406555" y="4714875"/>
            <a:ext cx="357889" cy="5349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TextBox 13"/>
          <p:cNvSpPr txBox="1"/>
          <p:nvPr/>
        </p:nvSpPr>
        <p:spPr>
          <a:xfrm>
            <a:off x="8175068" y="5398660"/>
            <a:ext cx="1639725" cy="646331"/>
          </a:xfrm>
          <a:prstGeom prst="rect">
            <a:avLst/>
          </a:prstGeom>
          <a:noFill/>
        </p:spPr>
        <p:txBody>
          <a:bodyPr wrap="square" rtlCol="0">
            <a:spAutoFit/>
          </a:bodyPr>
          <a:lstStyle/>
          <a:p>
            <a:r>
              <a:rPr lang="en-US" dirty="0" smtClean="0"/>
              <a:t>Mask: {0,1}</a:t>
            </a:r>
            <a:endParaRPr lang="en-US" dirty="0"/>
          </a:p>
          <a:p>
            <a:endParaRPr lang="ru-RU" dirty="0"/>
          </a:p>
        </p:txBody>
      </p:sp>
      <p:sp>
        <p:nvSpPr>
          <p:cNvPr id="16" name="Стрелка вниз 15"/>
          <p:cNvSpPr/>
          <p:nvPr/>
        </p:nvSpPr>
        <p:spPr>
          <a:xfrm>
            <a:off x="4866285" y="3443289"/>
            <a:ext cx="332509" cy="4750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TextBox 16"/>
          <p:cNvSpPr txBox="1"/>
          <p:nvPr/>
        </p:nvSpPr>
        <p:spPr>
          <a:xfrm>
            <a:off x="4413351" y="2979788"/>
            <a:ext cx="1781299" cy="369332"/>
          </a:xfrm>
          <a:prstGeom prst="rect">
            <a:avLst/>
          </a:prstGeom>
          <a:noFill/>
        </p:spPr>
        <p:txBody>
          <a:bodyPr wrap="square" rtlCol="0">
            <a:spAutoFit/>
          </a:bodyPr>
          <a:lstStyle/>
          <a:p>
            <a:r>
              <a:rPr lang="en-US" smtClean="0"/>
              <a:t>Constatnt</a:t>
            </a:r>
            <a:endParaRPr lang="ru-RU" dirty="0"/>
          </a:p>
        </p:txBody>
      </p:sp>
    </p:spTree>
    <p:extLst>
      <p:ext uri="{BB962C8B-B14F-4D97-AF65-F5344CB8AC3E}">
        <p14:creationId xmlns:p14="http://schemas.microsoft.com/office/powerpoint/2010/main" val="6712034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Non convex topological optimization problem</a:t>
            </a:r>
            <a:endParaRPr lang="ru-RU" dirty="0"/>
          </a:p>
        </p:txBody>
      </p:sp>
      <p:pic>
        <p:nvPicPr>
          <p:cNvPr id="6" name="Объект 5"/>
          <p:cNvPicPr>
            <a:picLocks noGrp="1" noChangeAspect="1"/>
          </p:cNvPicPr>
          <p:nvPr>
            <p:ph idx="1"/>
          </p:nvPr>
        </p:nvPicPr>
        <p:blipFill>
          <a:blip r:embed="rId3"/>
          <a:stretch>
            <a:fillRect/>
          </a:stretch>
        </p:blipFill>
        <p:spPr>
          <a:xfrm>
            <a:off x="3662902" y="2471738"/>
            <a:ext cx="2282286" cy="905669"/>
          </a:xfrm>
          <a:prstGeom prst="rect">
            <a:avLst/>
          </a:prstGeom>
        </p:spPr>
      </p:pic>
      <p:pic>
        <p:nvPicPr>
          <p:cNvPr id="7" name="Изображение 6"/>
          <p:cNvPicPr>
            <a:picLocks noChangeAspect="1"/>
          </p:cNvPicPr>
          <p:nvPr/>
        </p:nvPicPr>
        <p:blipFill>
          <a:blip r:embed="rId4"/>
          <a:stretch>
            <a:fillRect/>
          </a:stretch>
        </p:blipFill>
        <p:spPr>
          <a:xfrm>
            <a:off x="4262977" y="3614898"/>
            <a:ext cx="4159250" cy="621187"/>
          </a:xfrm>
          <a:prstGeom prst="rect">
            <a:avLst/>
          </a:prstGeom>
        </p:spPr>
      </p:pic>
      <p:pic>
        <p:nvPicPr>
          <p:cNvPr id="8" name="Изображение 7"/>
          <p:cNvPicPr>
            <a:picLocks noChangeAspect="1"/>
          </p:cNvPicPr>
          <p:nvPr/>
        </p:nvPicPr>
        <p:blipFill>
          <a:blip r:embed="rId5"/>
          <a:stretch>
            <a:fillRect/>
          </a:stretch>
        </p:blipFill>
        <p:spPr>
          <a:xfrm>
            <a:off x="4457701" y="4236085"/>
            <a:ext cx="1773237" cy="616778"/>
          </a:xfrm>
          <a:prstGeom prst="rect">
            <a:avLst/>
          </a:prstGeom>
        </p:spPr>
      </p:pic>
      <p:sp>
        <p:nvSpPr>
          <p:cNvPr id="9" name="TextBox 8"/>
          <p:cNvSpPr txBox="1"/>
          <p:nvPr/>
        </p:nvSpPr>
        <p:spPr>
          <a:xfrm>
            <a:off x="3095896" y="3651310"/>
            <a:ext cx="842962" cy="584775"/>
          </a:xfrm>
          <a:prstGeom prst="rect">
            <a:avLst/>
          </a:prstGeom>
          <a:noFill/>
        </p:spPr>
        <p:txBody>
          <a:bodyPr wrap="square" rtlCol="0">
            <a:spAutoFit/>
          </a:bodyPr>
          <a:lstStyle/>
          <a:p>
            <a:r>
              <a:rPr lang="en-US" sz="3200" smtClean="0"/>
              <a:t>s.t</a:t>
            </a:r>
            <a:endParaRPr lang="ru-RU" dirty="0"/>
          </a:p>
        </p:txBody>
      </p:sp>
    </p:spTree>
    <p:extLst>
      <p:ext uri="{BB962C8B-B14F-4D97-AF65-F5344CB8AC3E}">
        <p14:creationId xmlns:p14="http://schemas.microsoft.com/office/powerpoint/2010/main" val="2038051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Penalization of optimization </a:t>
            </a:r>
            <a:r>
              <a:rPr lang="en-US" dirty="0"/>
              <a:t>problem</a:t>
            </a:r>
            <a:endParaRPr lang="ru-RU" dirty="0"/>
          </a:p>
        </p:txBody>
      </p:sp>
      <p:pic>
        <p:nvPicPr>
          <p:cNvPr id="4" name="Изображение 3"/>
          <p:cNvPicPr>
            <a:picLocks noChangeAspect="1"/>
          </p:cNvPicPr>
          <p:nvPr/>
        </p:nvPicPr>
        <p:blipFill>
          <a:blip r:embed="rId3"/>
          <a:stretch>
            <a:fillRect/>
          </a:stretch>
        </p:blipFill>
        <p:spPr>
          <a:xfrm>
            <a:off x="2261193" y="2578778"/>
            <a:ext cx="6134986" cy="1144587"/>
          </a:xfrm>
          <a:prstGeom prst="rect">
            <a:avLst/>
          </a:prstGeom>
        </p:spPr>
      </p:pic>
      <p:pic>
        <p:nvPicPr>
          <p:cNvPr id="5" name="Изображение 4"/>
          <p:cNvPicPr>
            <a:picLocks noChangeAspect="1"/>
          </p:cNvPicPr>
          <p:nvPr/>
        </p:nvPicPr>
        <p:blipFill>
          <a:blip r:embed="rId4"/>
          <a:stretch>
            <a:fillRect/>
          </a:stretch>
        </p:blipFill>
        <p:spPr>
          <a:xfrm>
            <a:off x="3143055" y="3938256"/>
            <a:ext cx="6732465" cy="1704975"/>
          </a:xfrm>
          <a:prstGeom prst="rect">
            <a:avLst/>
          </a:prstGeom>
        </p:spPr>
      </p:pic>
      <p:sp>
        <p:nvSpPr>
          <p:cNvPr id="6" name="TextBox 5"/>
          <p:cNvSpPr txBox="1"/>
          <p:nvPr/>
        </p:nvSpPr>
        <p:spPr>
          <a:xfrm>
            <a:off x="2005966" y="4205969"/>
            <a:ext cx="842962" cy="584775"/>
          </a:xfrm>
          <a:prstGeom prst="rect">
            <a:avLst/>
          </a:prstGeom>
          <a:noFill/>
        </p:spPr>
        <p:txBody>
          <a:bodyPr wrap="square" rtlCol="0">
            <a:spAutoFit/>
          </a:bodyPr>
          <a:lstStyle/>
          <a:p>
            <a:r>
              <a:rPr lang="en-US" sz="3200" smtClean="0"/>
              <a:t>s.t</a:t>
            </a:r>
            <a:endParaRPr lang="ru-RU" dirty="0"/>
          </a:p>
        </p:txBody>
      </p:sp>
    </p:spTree>
    <p:extLst>
      <p:ext uri="{BB962C8B-B14F-4D97-AF65-F5344CB8AC3E}">
        <p14:creationId xmlns:p14="http://schemas.microsoft.com/office/powerpoint/2010/main" val="1953120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Optimization </a:t>
            </a:r>
            <a:r>
              <a:rPr lang="en-US" dirty="0" smtClean="0"/>
              <a:t>acceleration</a:t>
            </a:r>
            <a:br>
              <a:rPr lang="en-US" dirty="0" smtClean="0"/>
            </a:br>
            <a:r>
              <a:rPr lang="en-US" dirty="0" smtClean="0"/>
              <a:t>(Jacobi matrix)</a:t>
            </a:r>
            <a:endParaRPr lang="ru-RU" dirty="0"/>
          </a:p>
        </p:txBody>
      </p:sp>
      <p:pic>
        <p:nvPicPr>
          <p:cNvPr id="5" name="Изображение 4"/>
          <p:cNvPicPr>
            <a:picLocks noChangeAspect="1"/>
          </p:cNvPicPr>
          <p:nvPr/>
        </p:nvPicPr>
        <p:blipFill>
          <a:blip r:embed="rId3"/>
          <a:stretch>
            <a:fillRect/>
          </a:stretch>
        </p:blipFill>
        <p:spPr>
          <a:xfrm>
            <a:off x="2624296" y="2614614"/>
            <a:ext cx="5727033" cy="2400300"/>
          </a:xfrm>
          <a:prstGeom prst="rect">
            <a:avLst/>
          </a:prstGeom>
        </p:spPr>
      </p:pic>
    </p:spTree>
    <p:extLst>
      <p:ext uri="{BB962C8B-B14F-4D97-AF65-F5344CB8AC3E}">
        <p14:creationId xmlns:p14="http://schemas.microsoft.com/office/powerpoint/2010/main" val="1771461184"/>
      </p:ext>
    </p:extLst>
  </p:cSld>
  <p:clrMapOvr>
    <a:masterClrMapping/>
  </p:clrMapOvr>
  <p:timing>
    <p:tnLst>
      <p:par>
        <p:cTn id="1" dur="indefinite" restart="never" nodeType="tmRoot"/>
      </p:par>
    </p:tnLst>
  </p:timing>
</p:sld>
</file>

<file path=ppt/theme/theme1.xml><?xml version="1.0" encoding="utf-8"?>
<a:theme xmlns:a="http://schemas.openxmlformats.org/drawingml/2006/main" name="Вид">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376</TotalTime>
  <Words>531</Words>
  <Application>Microsoft Macintosh PowerPoint</Application>
  <PresentationFormat>Широкоэкранный</PresentationFormat>
  <Paragraphs>69</Paragraphs>
  <Slides>18</Slides>
  <Notes>9</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18</vt:i4>
      </vt:variant>
    </vt:vector>
  </HeadingPairs>
  <TitlesOfParts>
    <vt:vector size="23" baseType="lpstr">
      <vt:lpstr>Calibri</vt:lpstr>
      <vt:lpstr>Century Schoolbook</vt:lpstr>
      <vt:lpstr>Wingdings 2</vt:lpstr>
      <vt:lpstr>Arial</vt:lpstr>
      <vt:lpstr>Вид</vt:lpstr>
      <vt:lpstr>Inverse design of 2D wave devices with optimization </vt:lpstr>
      <vt:lpstr>Problem</vt:lpstr>
      <vt:lpstr>Existing methods</vt:lpstr>
      <vt:lpstr>Who cares?</vt:lpstr>
      <vt:lpstr>Main wave integral equations (Integral form of Helmholtz equation)</vt:lpstr>
      <vt:lpstr>Wave equation descretization (One type of materials)</vt:lpstr>
      <vt:lpstr>Non convex topological optimization problem</vt:lpstr>
      <vt:lpstr>Penalization of optimization problem</vt:lpstr>
      <vt:lpstr>Optimization acceleration (Jacobi matrix)</vt:lpstr>
      <vt:lpstr>FFT matvec for G product</vt:lpstr>
      <vt:lpstr>Some examples of work of our solver  (in Python). Initialization.</vt:lpstr>
      <vt:lpstr>Circular mask (𝞮 = 1.5)</vt:lpstr>
      <vt:lpstr>Rectangular mask (𝞮 = -10)</vt:lpstr>
      <vt:lpstr>Converges of GMRES Solver (grid 512✕512)</vt:lpstr>
      <vt:lpstr>Results of optimization. Initialization</vt:lpstr>
      <vt:lpstr>Some optimization examples on continuous 𝝴 grid</vt:lpstr>
      <vt:lpstr>Discrete mask case</vt:lpstr>
      <vt:lpstr>Thank you</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Inverse design of 2D wave devices with optimization </dc:title>
  <dc:creator>Нужин Егор</dc:creator>
  <cp:lastModifiedBy>Нужин Егор</cp:lastModifiedBy>
  <cp:revision>29</cp:revision>
  <dcterms:created xsi:type="dcterms:W3CDTF">2017-12-21T18:20:22Z</dcterms:created>
  <dcterms:modified xsi:type="dcterms:W3CDTF">2017-12-22T07:22:05Z</dcterms:modified>
</cp:coreProperties>
</file>